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e04d90e5fcc4088" /><Relationship Type="http://schemas.openxmlformats.org/officeDocument/2006/relationships/extended-properties" Target="/docProps/app.xml" Id="Rddc02f3d84a04581" /><Relationship Type="http://schemas.openxmlformats.org/officeDocument/2006/relationships/officeDocument" Target="/ppt/presentation.xml" Id="Re8ea854648394cf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7825d37752e4936"/>
  </p:sldMasterIdLst>
  <p:notesMasterIdLst>
    <p:notesMasterId xmlns:r="http://schemas.openxmlformats.org/officeDocument/2006/relationships" r:id="Rfa571065537c4d95"/>
  </p:notesMasterIdLst>
  <p:sldIdLst>
    <p:sldId xmlns:r="http://schemas.openxmlformats.org/officeDocument/2006/relationships" id="256" r:id="Ref60dc58d95d485a"/>
    <p:sldId xmlns:r="http://schemas.openxmlformats.org/officeDocument/2006/relationships" id="257" r:id="R5d9546a5e8ef4c9d"/>
    <p:sldId xmlns:r="http://schemas.openxmlformats.org/officeDocument/2006/relationships" id="258" r:id="R7ec40012ed40423c"/>
    <p:sldId xmlns:r="http://schemas.openxmlformats.org/officeDocument/2006/relationships" id="259" r:id="R0fb581018e0f46b5"/>
    <p:sldId xmlns:r="http://schemas.openxmlformats.org/officeDocument/2006/relationships" id="260" r:id="R4dc1b3a0e9364fe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b71847e9fb3449f" /><Relationship Type="http://schemas.openxmlformats.org/officeDocument/2006/relationships/slideMaster" Target="/ppt/slideMasters/slideMaster1.xml" Id="R07825d37752e4936" /><Relationship Type="http://schemas.openxmlformats.org/officeDocument/2006/relationships/notesMaster" Target="/ppt/notesMasters/notesMaster1.xml" Id="Rfa571065537c4d95" /><Relationship Type="http://schemas.openxmlformats.org/officeDocument/2006/relationships/presProps" Target="/ppt/presProps.xml" Id="R61f7753c2d204579" /><Relationship Type="http://schemas.openxmlformats.org/officeDocument/2006/relationships/tableStyles" Target="/ppt/tableStyles.xml" Id="R5b713dd920414458" /><Relationship Type="http://schemas.openxmlformats.org/officeDocument/2006/relationships/slide" Target="/ppt/slides/slide1.xml" Id="Ref60dc58d95d485a" /><Relationship Type="http://schemas.openxmlformats.org/officeDocument/2006/relationships/slide" Target="/ppt/slides/slide2.xml" Id="R5d9546a5e8ef4c9d" /><Relationship Type="http://schemas.openxmlformats.org/officeDocument/2006/relationships/slide" Target="/ppt/slides/slide3.xml" Id="R7ec40012ed40423c" /><Relationship Type="http://schemas.openxmlformats.org/officeDocument/2006/relationships/slide" Target="/ppt/slides/slide4.xml" Id="R0fb581018e0f46b5" /><Relationship Type="http://schemas.openxmlformats.org/officeDocument/2006/relationships/slide" Target="/ppt/slides/slide5.xml" Id="R4dc1b3a0e9364fe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6adf786b7ff4a7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9850a196bcd4419" /><Relationship Type="http://schemas.openxmlformats.org/officeDocument/2006/relationships/notesMaster" Target="/ppt/notesMasters/notesMaster1.xml" Id="Re5f0e1169d7d489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39f9cdb07d3402b" /><Relationship Type="http://schemas.openxmlformats.org/officeDocument/2006/relationships/notesMaster" Target="/ppt/notesMasters/notesMaster1.xml" Id="R12fd7bcaa447496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c21001734a94c81" /><Relationship Type="http://schemas.openxmlformats.org/officeDocument/2006/relationships/notesMaster" Target="/ppt/notesMasters/notesMaster1.xml" Id="R1531097ffc3f417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0ebd83f6cd54d82" /><Relationship Type="http://schemas.openxmlformats.org/officeDocument/2006/relationships/notesMaster" Target="/ppt/notesMasters/notesMaster1.xml" Id="R7336486f80d0429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f4182b4a6bc41bc" /><Relationship Type="http://schemas.openxmlformats.org/officeDocument/2006/relationships/notesMaster" Target="/ppt/notesMasters/notesMaster1.xml" Id="R387f68d175c4431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training/operator-training-book.json — deck title, sequence, and training framing.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docs/product/quickstart.md#connect-and-verify — single-sourced from Katie's maintained product documentation.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docs/product/operations.md#daily-check — single-sourced from Katie's maintained product documentation.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docs/product/architecture.md#decision-states — single-sourced from Katie's maintained product documentation.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training/operator-training-book.json — training-only exercise; not copied from Katie's maintained product documentation.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d7ed33bb9f1477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722c5575a714245" /><Relationship Type="http://schemas.openxmlformats.org/officeDocument/2006/relationships/slideLayout" Target="/ppt/slideLayouts/slideLayout1.xml" Id="R82cea5887505496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2cea5887505496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0f173756864f67" /><Relationship Type="http://schemas.openxmlformats.org/officeDocument/2006/relationships/notesSlide" Target="/ppt/notesSlides/notesSlide1.xml" Id="R04e28adc491b467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2675d71b884916" /><Relationship Type="http://schemas.openxmlformats.org/officeDocument/2006/relationships/notesSlide" Target="/ppt/notesSlides/notesSlide2.xml" Id="R9c713c6101174d1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63e468d9fe4213" /><Relationship Type="http://schemas.openxmlformats.org/officeDocument/2006/relationships/notesSlide" Target="/ppt/notesSlides/notesSlide3.xml" Id="R9e0fa617b2764e3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fbc357b6304981" /><Relationship Type="http://schemas.openxmlformats.org/officeDocument/2006/relationships/notesSlide" Target="/ppt/notesSlides/notesSlide4.xml" Id="Rb3a4859bb364424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4ef0561f3a478a" /><Relationship Type="http://schemas.openxmlformats.org/officeDocument/2006/relationships/notesSlide" Target="/ppt/notesSlides/notesSlide5.xml" Id="Ra233143056844c4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eyebrow">
            <a:extLst xmlns:a="http://schemas.openxmlformats.org/drawingml/2006/main">
              <a:ext uri="{FF2B5EF4-FFF2-40B4-BE49-F238E27FC236}">
                <a16:creationId xmlns:a16="http://schemas.microsoft.com/office/drawing/2014/main" id="{F95955F9-4D04-4C6D-B77E-ABC84B827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19100"/>
            <a:ext cx="419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75E54"/>
                </a:solidFill>
              </a:defRPr>
            </a:pPr>
            <a:r>
              <a:rPr sz="1500" b="1">
                <a:solidFill>
                  <a:srgbClr val="075E54"/>
                </a:solidFill>
              </a:rPr>
              <a:t>GREENHOUSE SENTINEL</a:t>
            </a:r>
          </a:p>
        </p:txBody>
      </p:sp>
      <p:sp>
        <p:nvSpPr>
          <p:cNvPr id="2" name="deck-title">
            <a:extLst xmlns:a="http://schemas.openxmlformats.org/drawingml/2006/main">
              <a:ext uri="{FF2B5EF4-FFF2-40B4-BE49-F238E27FC236}">
                <a16:creationId xmlns:a16="http://schemas.microsoft.com/office/drawing/2014/main" id="{60150ED9-86DB-48D6-B9CB-4D8C572A1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000250"/>
            <a:ext cx="1000125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000000"/>
                </a:solidFill>
              </a:defRPr>
            </a:pPr>
            <a:r>
              <a:rPr sz="4350" b="1">
                <a:solidFill>
                  <a:srgbClr val="000000"/>
                </a:solidFill>
              </a:rPr>
              <a:t>Greenhouse Sentinel Operator Training</a:t>
            </a:r>
          </a:p>
        </p:txBody>
      </p:sp>
      <p:sp>
        <p:nvSpPr>
          <p:cNvPr id="3" name="deck-subtitle">
            <a:extLst xmlns:a="http://schemas.openxmlformats.org/drawingml/2006/main">
              <a:ext uri="{FF2B5EF4-FFF2-40B4-BE49-F238E27FC236}">
                <a16:creationId xmlns:a16="http://schemas.microsoft.com/office/drawing/2014/main" id="{E560EBBA-4BCC-476D-BB4A-3FBEB79F4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762500"/>
            <a:ext cx="7810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100">
                <a:solidFill>
                  <a:srgbClr val="34413E"/>
                </a:solidFill>
              </a:defRPr>
            </a:pPr>
            <a:r>
              <a:rPr sz="2100">
                <a:solidFill>
                  <a:srgbClr val="34413E"/>
                </a:solidFill>
              </a:rPr>
              <a:t>A short practice deck for greenhouse volunteers</a:t>
            </a:r>
          </a:p>
        </p:txBody>
      </p:sp>
    </p:spTree>
    <p:extLst>
      <p:ext uri="{BB962C8B-B14F-4D97-AF65-F5344CB8AC3E}">
        <p14:creationId xmlns:p14="http://schemas.microsoft.com/office/powerpoint/2010/main" val="162884492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2-title">
            <a:extLst xmlns:a="http://schemas.openxmlformats.org/drawingml/2006/main">
              <a:ext uri="{FF2B5EF4-FFF2-40B4-BE49-F238E27FC236}">
                <a16:creationId xmlns:a16="http://schemas.microsoft.com/office/drawing/2014/main" id="{16350A0C-5783-4635-BD24-87B1676ED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19100"/>
            <a:ext cx="107632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000000"/>
                </a:solidFill>
              </a:defRPr>
            </a:pPr>
            <a:r>
              <a:rPr sz="3000" b="1">
                <a:solidFill>
                  <a:srgbClr val="000000"/>
                </a:solidFill>
              </a:rPr>
              <a:t>Connect and Verify</a:t>
            </a:r>
          </a:p>
        </p:txBody>
      </p:sp>
      <p:sp>
        <p:nvSpPr>
          <p:cNvPr id="2" name="slide-2-rule">
            <a:extLst xmlns:a="http://schemas.openxmlformats.org/drawingml/2006/main">
              <a:ext uri="{FF2B5EF4-FFF2-40B4-BE49-F238E27FC236}">
                <a16:creationId xmlns:a16="http://schemas.microsoft.com/office/drawing/2014/main" id="{0C0731B2-1EDA-4BC1-B03C-C209E57AB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81125"/>
            <a:ext cx="11277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DCB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slide-2-item-1">
            <a:extLst xmlns:a="http://schemas.openxmlformats.org/drawingml/2006/main">
              <a:ext uri="{FF2B5EF4-FFF2-40B4-BE49-F238E27FC236}">
                <a16:creationId xmlns:a16="http://schemas.microsoft.com/office/drawing/2014/main" id="{CFF456B1-8FC9-472A-81D5-EB2F994E7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10382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16302B"/>
                </a:solidFill>
              </a:defRPr>
            </a:pPr>
            <a:r>
              <a:rPr sz="1650">
                <a:solidFill>
                  <a:srgbClr val="16302B"/>
                </a:solidFill>
              </a:rPr>
              <a:t>• Place the hub above the irrigation line and away from direct spray.</a:t>
            </a:r>
          </a:p>
        </p:txBody>
      </p:sp>
      <p:sp>
        <p:nvSpPr>
          <p:cNvPr id="4" name="slide-2-item-2">
            <a:extLst xmlns:a="http://schemas.openxmlformats.org/drawingml/2006/main">
              <a:ext uri="{FF2B5EF4-FFF2-40B4-BE49-F238E27FC236}">
                <a16:creationId xmlns:a16="http://schemas.microsoft.com/office/drawing/2014/main" id="{4225F844-F44E-4AC5-801B-79018E161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57450"/>
            <a:ext cx="10382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16302B"/>
                </a:solidFill>
              </a:defRPr>
            </a:pPr>
            <a:r>
              <a:rPr sz="1650">
                <a:solidFill>
                  <a:srgbClr val="16302B"/>
                </a:solidFill>
              </a:rPr>
              <a:t>• Connect both probes before applying power.</a:t>
            </a:r>
          </a:p>
        </p:txBody>
      </p:sp>
      <p:sp>
        <p:nvSpPr>
          <p:cNvPr id="5" name="slide-2-item-3">
            <a:extLst xmlns:a="http://schemas.openxmlformats.org/drawingml/2006/main">
              <a:ext uri="{FF2B5EF4-FFF2-40B4-BE49-F238E27FC236}">
                <a16:creationId xmlns:a16="http://schemas.microsoft.com/office/drawing/2014/main" id="{697DFB2D-D8CF-4262-B96D-35BCD697C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05150"/>
            <a:ext cx="10382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16302B"/>
                </a:solidFill>
              </a:defRPr>
            </a:pPr>
            <a:r>
              <a:rPr sz="1650">
                <a:solidFill>
                  <a:srgbClr val="16302B"/>
                </a:solidFill>
              </a:rPr>
              <a:t>• Join the temporary network named sentinel-setup.</a:t>
            </a:r>
          </a:p>
        </p:txBody>
      </p:sp>
      <p:sp>
        <p:nvSpPr>
          <p:cNvPr id="6" name="slide-2-item-4">
            <a:extLst xmlns:a="http://schemas.openxmlformats.org/drawingml/2006/main">
              <a:ext uri="{FF2B5EF4-FFF2-40B4-BE49-F238E27FC236}">
                <a16:creationId xmlns:a16="http://schemas.microsoft.com/office/drawing/2014/main" id="{64B2668D-B461-4F1A-AB89-B235E1C6B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52850"/>
            <a:ext cx="10382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16302B"/>
                </a:solidFill>
              </a:defRPr>
            </a:pPr>
            <a:r>
              <a:rPr sz="1650">
                <a:solidFill>
                  <a:srgbClr val="16302B"/>
                </a:solidFill>
              </a:rPr>
              <a:t>• Open http://sentinel.local and choose the greenhouse network.</a:t>
            </a:r>
          </a:p>
        </p:txBody>
      </p:sp>
      <p:sp>
        <p:nvSpPr>
          <p:cNvPr id="7" name="slide-2-item-5">
            <a:extLst xmlns:a="http://schemas.openxmlformats.org/drawingml/2006/main">
              <a:ext uri="{FF2B5EF4-FFF2-40B4-BE49-F238E27FC236}">
                <a16:creationId xmlns:a16="http://schemas.microsoft.com/office/drawing/2014/main" id="{61D91152-0E15-4A89-ABF6-F6AACE1CB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00550"/>
            <a:ext cx="10382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16302B"/>
                </a:solidFill>
              </a:defRPr>
            </a:pPr>
            <a:r>
              <a:rPr sz="1650">
                <a:solidFill>
                  <a:srgbClr val="16302B"/>
                </a:solidFill>
              </a:rPr>
              <a:t>• Select Run sensor check.</a:t>
            </a:r>
          </a:p>
        </p:txBody>
      </p:sp>
      <p:sp>
        <p:nvSpPr>
          <p:cNvPr id="8" name="slide-2-item-6">
            <a:extLst xmlns:a="http://schemas.openxmlformats.org/drawingml/2006/main">
              <a:ext uri="{FF2B5EF4-FFF2-40B4-BE49-F238E27FC236}">
                <a16:creationId xmlns:a16="http://schemas.microsoft.com/office/drawing/2014/main" id="{84CEB993-650F-4B54-B6BC-333455478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48250"/>
            <a:ext cx="10382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16302B"/>
                </a:solidFill>
              </a:defRPr>
            </a:pPr>
            <a:r>
              <a:rPr sz="1650">
                <a:solidFill>
                  <a:srgbClr val="16302B"/>
                </a:solidFill>
              </a:rPr>
              <a:t>• A successful check reports all three readings and changes the hub indicator from amber to green.</a:t>
            </a:r>
          </a:p>
        </p:txBody>
      </p:sp>
      <p:sp>
        <p:nvSpPr>
          <p:cNvPr id="9" name="slide-2-footer">
            <a:extLst xmlns:a="http://schemas.openxmlformats.org/drawingml/2006/main">
              <a:ext uri="{FF2B5EF4-FFF2-40B4-BE49-F238E27FC236}">
                <a16:creationId xmlns:a16="http://schemas.microsoft.com/office/drawing/2014/main" id="{83D30E31-3184-44E5-AECE-8C6732C91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685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050">
                <a:solidFill>
                  <a:srgbClr val="67736F"/>
                </a:solidFill>
              </a:defRPr>
            </a:pPr>
            <a:r>
              <a:rPr sz="1050">
                <a:solidFill>
                  <a:srgbClr val="67736F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6545534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slide-3-title">
            <a:extLst xmlns:a="http://schemas.openxmlformats.org/drawingml/2006/main">
              <a:ext uri="{FF2B5EF4-FFF2-40B4-BE49-F238E27FC236}">
                <a16:creationId xmlns:a16="http://schemas.microsoft.com/office/drawing/2014/main" id="{EDA4EF53-CCC9-46E8-B620-0107D56C0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19100"/>
            <a:ext cx="107632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000000"/>
                </a:solidFill>
              </a:defRPr>
            </a:pPr>
            <a:r>
              <a:rPr sz="3000" b="1">
                <a:solidFill>
                  <a:srgbClr val="000000"/>
                </a:solidFill>
              </a:rPr>
              <a:t>Daily Check</a:t>
            </a:r>
          </a:p>
        </p:txBody>
      </p:sp>
      <p:sp>
        <p:nvSpPr>
          <p:cNvPr id="2" name="slide-3-rule">
            <a:extLst xmlns:a="http://schemas.openxmlformats.org/drawingml/2006/main">
              <a:ext uri="{FF2B5EF4-FFF2-40B4-BE49-F238E27FC236}">
                <a16:creationId xmlns:a16="http://schemas.microsoft.com/office/drawing/2014/main" id="{09E4E3A7-81A8-46A4-B911-C082EDF3F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81125"/>
            <a:ext cx="11277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DCB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slide-3-item-1">
            <a:extLst xmlns:a="http://schemas.openxmlformats.org/drawingml/2006/main">
              <a:ext uri="{FF2B5EF4-FFF2-40B4-BE49-F238E27FC236}">
                <a16:creationId xmlns:a16="http://schemas.microsoft.com/office/drawing/2014/main" id="{C43DEB55-58D6-4FA3-9EF2-282F30E2B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10382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16302B"/>
                </a:solidFill>
              </a:defRPr>
            </a:pPr>
            <a:r>
              <a:rPr sz="1650">
                <a:solidFill>
                  <a:srgbClr val="16302B"/>
                </a:solidFill>
              </a:rPr>
              <a:t>• Confirm the dashboard timestamp is less than two minutes old.</a:t>
            </a:r>
          </a:p>
        </p:txBody>
      </p:sp>
      <p:sp>
        <p:nvSpPr>
          <p:cNvPr id="4" name="slide-3-item-2">
            <a:extLst xmlns:a="http://schemas.openxmlformats.org/drawingml/2006/main">
              <a:ext uri="{FF2B5EF4-FFF2-40B4-BE49-F238E27FC236}">
                <a16:creationId xmlns:a16="http://schemas.microsoft.com/office/drawing/2014/main" id="{646FB736-64A2-4FA7-807C-29723B852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57450"/>
            <a:ext cx="10382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16302B"/>
                </a:solidFill>
              </a:defRPr>
            </a:pPr>
            <a:r>
              <a:rPr sz="1650">
                <a:solidFill>
                  <a:srgbClr val="16302B"/>
                </a:solidFill>
              </a:rPr>
              <a:t>• Review the current state and its explanation.</a:t>
            </a:r>
          </a:p>
        </p:txBody>
      </p:sp>
      <p:sp>
        <p:nvSpPr>
          <p:cNvPr id="5" name="slide-3-item-3">
            <a:extLst xmlns:a="http://schemas.openxmlformats.org/drawingml/2006/main">
              <a:ext uri="{FF2B5EF4-FFF2-40B4-BE49-F238E27FC236}">
                <a16:creationId xmlns:a16="http://schemas.microsoft.com/office/drawing/2014/main" id="{DFAF3D21-D76E-4E15-B80A-EB94B4FA8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05150"/>
            <a:ext cx="10382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16302B"/>
                </a:solidFill>
              </a:defRPr>
            </a:pPr>
            <a:r>
              <a:rPr sz="1650">
                <a:solidFill>
                  <a:srgbClr val="16302B"/>
                </a:solidFill>
              </a:rPr>
              <a:t>• Compare soil moisture across the three most recent samples.</a:t>
            </a:r>
          </a:p>
        </p:txBody>
      </p:sp>
      <p:sp>
        <p:nvSpPr>
          <p:cNvPr id="6" name="slide-3-item-4">
            <a:extLst xmlns:a="http://schemas.openxmlformats.org/drawingml/2006/main">
              <a:ext uri="{FF2B5EF4-FFF2-40B4-BE49-F238E27FC236}">
                <a16:creationId xmlns:a16="http://schemas.microsoft.com/office/drawing/2014/main" id="{9C0CAD5F-34F9-4F9C-99EE-0E15E94FA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52850"/>
            <a:ext cx="10382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16302B"/>
                </a:solidFill>
              </a:defRPr>
            </a:pPr>
            <a:r>
              <a:rPr sz="1650">
                <a:solidFill>
                  <a:srgbClr val="16302B"/>
                </a:solidFill>
              </a:rPr>
              <a:t>• Acknowledge any completed response.</a:t>
            </a:r>
          </a:p>
        </p:txBody>
      </p:sp>
      <p:sp>
        <p:nvSpPr>
          <p:cNvPr id="7" name="slide-3-item-5">
            <a:extLst xmlns:a="http://schemas.openxmlformats.org/drawingml/2006/main">
              <a:ext uri="{FF2B5EF4-FFF2-40B4-BE49-F238E27FC236}">
                <a16:creationId xmlns:a16="http://schemas.microsoft.com/office/drawing/2014/main" id="{F243B059-92F1-4347-AF42-C0D398DC2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00550"/>
            <a:ext cx="10382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16302B"/>
                </a:solidFill>
              </a:defRPr>
            </a:pPr>
            <a:r>
              <a:rPr sz="1650">
                <a:solidFill>
                  <a:srgbClr val="16302B"/>
                </a:solidFill>
              </a:rPr>
              <a:t>• Record an observation only when local conditions differ from the sensor data.</a:t>
            </a:r>
          </a:p>
        </p:txBody>
      </p:sp>
      <p:sp>
        <p:nvSpPr>
          <p:cNvPr id="8" name="slide-3-footer">
            <a:extLst xmlns:a="http://schemas.openxmlformats.org/drawingml/2006/main">
              <a:ext uri="{FF2B5EF4-FFF2-40B4-BE49-F238E27FC236}">
                <a16:creationId xmlns:a16="http://schemas.microsoft.com/office/drawing/2014/main" id="{416E5F78-EA07-4CF3-A2D5-CBA0F0D13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685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050">
                <a:solidFill>
                  <a:srgbClr val="67736F"/>
                </a:solidFill>
              </a:defRPr>
            </a:pPr>
            <a:r>
              <a:rPr sz="1050">
                <a:solidFill>
                  <a:srgbClr val="67736F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6722016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4-title">
            <a:extLst xmlns:a="http://schemas.openxmlformats.org/drawingml/2006/main">
              <a:ext uri="{FF2B5EF4-FFF2-40B4-BE49-F238E27FC236}">
                <a16:creationId xmlns:a16="http://schemas.microsoft.com/office/drawing/2014/main" id="{838B7B4F-6B35-44FB-8647-95C9E9E76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19100"/>
            <a:ext cx="107632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000000"/>
                </a:solidFill>
              </a:defRPr>
            </a:pPr>
            <a:r>
              <a:rPr sz="3000" b="1">
                <a:solidFill>
                  <a:srgbClr val="000000"/>
                </a:solidFill>
              </a:rPr>
              <a:t>Decision States</a:t>
            </a:r>
          </a:p>
        </p:txBody>
      </p:sp>
      <p:sp>
        <p:nvSpPr>
          <p:cNvPr id="2" name="slide-4-rule">
            <a:extLst xmlns:a="http://schemas.openxmlformats.org/drawingml/2006/main">
              <a:ext uri="{FF2B5EF4-FFF2-40B4-BE49-F238E27FC236}">
                <a16:creationId xmlns:a16="http://schemas.microsoft.com/office/drawing/2014/main" id="{3AEBFF1A-340F-4179-A0A9-0D7925A59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81125"/>
            <a:ext cx="11277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DCB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slide-4-item-1">
            <a:extLst xmlns:a="http://schemas.openxmlformats.org/drawingml/2006/main">
              <a:ext uri="{FF2B5EF4-FFF2-40B4-BE49-F238E27FC236}">
                <a16:creationId xmlns:a16="http://schemas.microsoft.com/office/drawing/2014/main" id="{CF4AB651-E9BA-4DD0-929A-747282DED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10382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16302B"/>
                </a:solidFill>
              </a:defRPr>
            </a:pPr>
            <a:r>
              <a:rPr sz="1650">
                <a:solidFill>
                  <a:srgbClr val="16302B"/>
                </a:solidFill>
              </a:rPr>
              <a:t>• The engine assigns one of three states after three consecutive samples meet the same condition.</a:t>
            </a:r>
          </a:p>
        </p:txBody>
      </p:sp>
      <p:sp>
        <p:nvSpPr>
          <p:cNvPr id="4" name="slide-4-item-2">
            <a:extLst xmlns:a="http://schemas.openxmlformats.org/drawingml/2006/main">
              <a:ext uri="{FF2B5EF4-FFF2-40B4-BE49-F238E27FC236}">
                <a16:creationId xmlns:a16="http://schemas.microsoft.com/office/drawing/2014/main" id="{586CFFF8-0D62-48CA-96A1-AAA5265D1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57450"/>
            <a:ext cx="10382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16302B"/>
                </a:solidFill>
              </a:defRPr>
            </a:pPr>
            <a:r>
              <a:rPr sz="1650">
                <a:solidFill>
                  <a:srgbClr val="16302B"/>
                </a:solidFill>
              </a:rPr>
              <a:t>• State — Example condition — Operator expectation</a:t>
            </a:r>
          </a:p>
        </p:txBody>
      </p:sp>
      <p:sp>
        <p:nvSpPr>
          <p:cNvPr id="5" name="slide-4-item-3">
            <a:extLst xmlns:a="http://schemas.openxmlformats.org/drawingml/2006/main">
              <a:ext uri="{FF2B5EF4-FFF2-40B4-BE49-F238E27FC236}">
                <a16:creationId xmlns:a16="http://schemas.microsoft.com/office/drawing/2014/main" id="{2C399A17-980B-41DA-9DB6-E1B52654C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05150"/>
            <a:ext cx="10382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16302B"/>
                </a:solidFill>
              </a:defRPr>
            </a:pPr>
            <a:r>
              <a:rPr sz="1650">
                <a:solidFill>
                  <a:srgbClr val="16302B"/>
                </a:solidFill>
              </a:rPr>
              <a:t>• Normal — All readings are inside target ranges — Continue scheduled checks</a:t>
            </a:r>
          </a:p>
        </p:txBody>
      </p:sp>
      <p:sp>
        <p:nvSpPr>
          <p:cNvPr id="6" name="slide-4-item-4">
            <a:extLst xmlns:a="http://schemas.openxmlformats.org/drawingml/2006/main">
              <a:ext uri="{FF2B5EF4-FFF2-40B4-BE49-F238E27FC236}">
                <a16:creationId xmlns:a16="http://schemas.microsoft.com/office/drawing/2014/main" id="{BFC57C08-3F3A-45DC-94CA-72A97A453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52850"/>
            <a:ext cx="10382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16302B"/>
                </a:solidFill>
              </a:defRPr>
            </a:pPr>
            <a:r>
              <a:rPr sz="1650">
                <a:solidFill>
                  <a:srgbClr val="16302B"/>
                </a:solidFill>
              </a:rPr>
              <a:t>• Watch — One reading is near a threshold — Inspect within 30 minutes</a:t>
            </a:r>
          </a:p>
        </p:txBody>
      </p:sp>
      <p:sp>
        <p:nvSpPr>
          <p:cNvPr id="7" name="slide-4-item-5">
            <a:extLst xmlns:a="http://schemas.openxmlformats.org/drawingml/2006/main">
              <a:ext uri="{FF2B5EF4-FFF2-40B4-BE49-F238E27FC236}">
                <a16:creationId xmlns:a16="http://schemas.microsoft.com/office/drawing/2014/main" id="{A86CBE18-78A6-4A7D-9708-A80C8AD1B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00550"/>
            <a:ext cx="10382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16302B"/>
                </a:solidFill>
              </a:defRPr>
            </a:pPr>
            <a:r>
              <a:rPr sz="1650">
                <a:solidFill>
                  <a:srgbClr val="16302B"/>
                </a:solidFill>
              </a:rPr>
              <a:t>• Act — One reading exceeds a threshold — Follow the displayed response</a:t>
            </a:r>
          </a:p>
        </p:txBody>
      </p:sp>
      <p:sp>
        <p:nvSpPr>
          <p:cNvPr id="8" name="slide-4-item-6">
            <a:extLst xmlns:a="http://schemas.openxmlformats.org/drawingml/2006/main">
              <a:ext uri="{FF2B5EF4-FFF2-40B4-BE49-F238E27FC236}">
                <a16:creationId xmlns:a16="http://schemas.microsoft.com/office/drawing/2014/main" id="{E31C6BFD-C703-4703-AD1B-64BA38CF6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48250"/>
            <a:ext cx="10382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16302B"/>
                </a:solidFill>
              </a:defRPr>
            </a:pPr>
            <a:r>
              <a:rPr sz="1650">
                <a:solidFill>
                  <a:srgbClr val="16302B"/>
                </a:solidFill>
              </a:rPr>
              <a:t>• The three-sample rule reduces noise without hiding sustained change. Thresholds in this demo are illustrative, not horticultural advice.</a:t>
            </a:r>
          </a:p>
        </p:txBody>
      </p:sp>
      <p:sp>
        <p:nvSpPr>
          <p:cNvPr id="9" name="slide-4-footer">
            <a:extLst xmlns:a="http://schemas.openxmlformats.org/drawingml/2006/main">
              <a:ext uri="{FF2B5EF4-FFF2-40B4-BE49-F238E27FC236}">
                <a16:creationId xmlns:a16="http://schemas.microsoft.com/office/drawing/2014/main" id="{30A9BD83-F097-47F8-8879-E61D88BE5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685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050">
                <a:solidFill>
                  <a:srgbClr val="67736F"/>
                </a:solidFill>
              </a:defRPr>
            </a:pPr>
            <a:r>
              <a:rPr sz="1050">
                <a:solidFill>
                  <a:srgbClr val="67736F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12440947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5-title">
            <a:extLst xmlns:a="http://schemas.openxmlformats.org/drawingml/2006/main">
              <a:ext uri="{FF2B5EF4-FFF2-40B4-BE49-F238E27FC236}">
                <a16:creationId xmlns:a16="http://schemas.microsoft.com/office/drawing/2014/main" id="{1E33F23D-7E10-46D6-B223-1C243EEB2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19100"/>
            <a:ext cx="107632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000000"/>
                </a:solidFill>
              </a:defRPr>
            </a:pPr>
            <a:r>
              <a:rPr sz="3000" b="1">
                <a:solidFill>
                  <a:srgbClr val="000000"/>
                </a:solidFill>
              </a:rPr>
              <a:t>Practice: choose the next action</a:t>
            </a:r>
          </a:p>
        </p:txBody>
      </p:sp>
      <p:sp>
        <p:nvSpPr>
          <p:cNvPr id="2" name="slide-5-rule">
            <a:extLst xmlns:a="http://schemas.openxmlformats.org/drawingml/2006/main">
              <a:ext uri="{FF2B5EF4-FFF2-40B4-BE49-F238E27FC236}">
                <a16:creationId xmlns:a16="http://schemas.microsoft.com/office/drawing/2014/main" id="{0FAECF0E-B2EE-4F57-9F5C-74E5F53DE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81125"/>
            <a:ext cx="11277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DCB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slide-5-item-1">
            <a:extLst xmlns:a="http://schemas.openxmlformats.org/drawingml/2006/main">
              <a:ext uri="{FF2B5EF4-FFF2-40B4-BE49-F238E27FC236}">
                <a16:creationId xmlns:a16="http://schemas.microsoft.com/office/drawing/2014/main" id="{767602E3-54C7-4B37-AA8F-E31E2F5FF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10382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16302B"/>
                </a:solidFill>
              </a:defRPr>
            </a:pPr>
            <a:r>
              <a:rPr sz="1650">
                <a:solidFill>
                  <a:srgbClr val="16302B"/>
                </a:solidFill>
              </a:rPr>
              <a:t>• The dashboard shows Watch after three consecutive high-temperature samples.</a:t>
            </a:r>
          </a:p>
        </p:txBody>
      </p:sp>
      <p:sp>
        <p:nvSpPr>
          <p:cNvPr id="4" name="slide-5-item-2">
            <a:extLst xmlns:a="http://schemas.openxmlformats.org/drawingml/2006/main">
              <a:ext uri="{FF2B5EF4-FFF2-40B4-BE49-F238E27FC236}">
                <a16:creationId xmlns:a16="http://schemas.microsoft.com/office/drawing/2014/main" id="{A2F1EF1D-CD9A-4BDB-989A-3CA77939E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57450"/>
            <a:ext cx="10382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16302B"/>
                </a:solidFill>
              </a:defRPr>
            </a:pPr>
            <a:r>
              <a:rPr sz="1650">
                <a:solidFill>
                  <a:srgbClr val="16302B"/>
                </a:solidFill>
              </a:rPr>
              <a:t>• In pairs, identify the first inspection step and explain what you would record.</a:t>
            </a:r>
          </a:p>
        </p:txBody>
      </p:sp>
      <p:sp>
        <p:nvSpPr>
          <p:cNvPr id="5" name="slide-5-item-3">
            <a:extLst xmlns:a="http://schemas.openxmlformats.org/drawingml/2006/main">
              <a:ext uri="{FF2B5EF4-FFF2-40B4-BE49-F238E27FC236}">
                <a16:creationId xmlns:a16="http://schemas.microsoft.com/office/drawing/2014/main" id="{08A567B4-D7E0-4EE3-8C19-724BF863B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05150"/>
            <a:ext cx="10382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16302B"/>
                </a:solidFill>
              </a:defRPr>
            </a:pPr>
            <a:r>
              <a:rPr sz="1650">
                <a:solidFill>
                  <a:srgbClr val="16302B"/>
                </a:solidFill>
              </a:rPr>
              <a:t>• Be ready to share one concise acknowledgement note.</a:t>
            </a:r>
          </a:p>
        </p:txBody>
      </p:sp>
      <p:sp>
        <p:nvSpPr>
          <p:cNvPr id="6" name="slide-5-footer">
            <a:extLst xmlns:a="http://schemas.openxmlformats.org/drawingml/2006/main">
              <a:ext uri="{FF2B5EF4-FFF2-40B4-BE49-F238E27FC236}">
                <a16:creationId xmlns:a16="http://schemas.microsoft.com/office/drawing/2014/main" id="{5EB7A055-61F5-4957-A5F8-9167ECE17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685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050">
                <a:solidFill>
                  <a:srgbClr val="67736F"/>
                </a:solidFill>
              </a:defRPr>
            </a:pPr>
            <a:r>
              <a:rPr sz="1050">
                <a:solidFill>
                  <a:srgbClr val="67736F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54131612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2026-09-01T20:09:11.3750000Z</dcterms:created>
  <dcterms:modified xsi:type="dcterms:W3CDTF">2026-09-01T20:09:11.3750000Z</dcterms:modified>
</coreProperties>
</file>